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4b42e62c9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34b42e62c95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099dbd3f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5099dbd3fd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b42e62c9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4b42e62c95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4b42e62c9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4b42e62c95_0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b42e62c9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4b42e62c95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4b42e62c9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4b42e62c95_0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093e795f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35093e795f6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093e795f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35093e795f6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4b42e62c9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34b42e62c95_0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b42e62c9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34b42e62c95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b42e62c9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34b42e62c95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4b42e62c95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4b42e62c95_0_2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b558bd6c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4b558bd6cb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093e795f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35093e795f6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1154550" y="-125850"/>
            <a:ext cx="22629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270600" y="95319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61156" y="1453357"/>
            <a:ext cx="3886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2286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23241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228600" y="767556"/>
            <a:ext cx="20202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228600" y="1087438"/>
            <a:ext cx="20202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2322513" y="767556"/>
            <a:ext cx="2020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2322513" y="1087438"/>
            <a:ext cx="20208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228600" y="717550"/>
            <a:ext cx="1504200" cy="2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96144" y="2683669"/>
            <a:ext cx="2743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-383448" y="-517949"/>
            <a:ext cx="7750180" cy="7745149"/>
          </a:xfrm>
          <a:custGeom>
            <a:rect b="b" l="l" r="r" t="t"/>
            <a:pathLst>
              <a:path extrusionOk="0" h="20516950" w="24031566">
                <a:moveTo>
                  <a:pt x="0" y="0"/>
                </a:moveTo>
                <a:lnTo>
                  <a:pt x="24031567" y="0"/>
                </a:lnTo>
                <a:lnTo>
                  <a:pt x="24031567" y="20516950"/>
                </a:lnTo>
                <a:lnTo>
                  <a:pt x="0" y="20516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84000"/>
              </a:srgbClr>
            </a:outerShdw>
            <a:reflection blurRad="0" dir="0" dist="0" endA="0" endPos="40000" fadeDir="5400012" kx="0" rotWithShape="0" algn="bl" stPos="0" sy="-100000" ky="0"/>
          </a:effectLst>
        </p:spPr>
      </p:sp>
      <p:sp>
        <p:nvSpPr>
          <p:cNvPr id="85" name="Google Shape;85;p13"/>
          <p:cNvSpPr txBox="1"/>
          <p:nvPr/>
        </p:nvSpPr>
        <p:spPr>
          <a:xfrm>
            <a:off x="232700" y="1863750"/>
            <a:ext cx="8356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600">
                <a:solidFill>
                  <a:schemeClr val="lt1"/>
                </a:solidFill>
              </a:rPr>
              <a:t>The Problem </a:t>
            </a:r>
            <a:r>
              <a:rPr b="1" lang="en" sz="2900">
                <a:solidFill>
                  <a:schemeClr val="lt1"/>
                </a:solidFill>
              </a:rPr>
              <a:t>with            cDonald’s </a:t>
            </a:r>
            <a:endParaRPr sz="4600">
              <a:solidFill>
                <a:schemeClr val="lt1"/>
              </a:solidFill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554550" y="2730225"/>
            <a:ext cx="80349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solidFill>
                  <a:schemeClr val="lt1"/>
                </a:solidFill>
              </a:rPr>
              <a:t>Sentiment / Topic Modeling of Online Reviews 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 sz="1700">
                <a:solidFill>
                  <a:schemeClr val="lt1"/>
                </a:solidFill>
              </a:rPr>
              <a:t>Business Insights &amp; Recommendations</a:t>
            </a:r>
            <a:endParaRPr b="1" sz="2400">
              <a:solidFill>
                <a:schemeClr val="lt1"/>
              </a:solidFill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5950" y="1647650"/>
            <a:ext cx="981576" cy="785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/>
          <p:nvPr/>
        </p:nvSpPr>
        <p:spPr>
          <a:xfrm>
            <a:off x="2201902" y="3"/>
            <a:ext cx="11512529" cy="8574915"/>
          </a:xfrm>
          <a:custGeom>
            <a:rect b="b" l="l" r="r" t="t"/>
            <a:pathLst>
              <a:path extrusionOk="0" h="27885902" w="34111196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22"/>
          <p:cNvSpPr txBox="1"/>
          <p:nvPr/>
        </p:nvSpPr>
        <p:spPr>
          <a:xfrm>
            <a:off x="514350" y="3018255"/>
            <a:ext cx="81153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>
                <a:solidFill>
                  <a:srgbClr val="FFFFFF"/>
                </a:solidFill>
              </a:rPr>
              <a:t>The Problem </a:t>
            </a:r>
            <a:r>
              <a:rPr b="1" lang="en" sz="4200">
                <a:solidFill>
                  <a:srgbClr val="FFFFFF"/>
                </a:solidFill>
              </a:rPr>
              <a:t>&amp;</a:t>
            </a:r>
            <a:endParaRPr b="1" sz="42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>
                <a:solidFill>
                  <a:srgbClr val="FFFFFF"/>
                </a:solidFill>
              </a:rPr>
              <a:t>The Solution</a:t>
            </a:r>
            <a:endParaRPr b="1" sz="68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/>
          <p:nvPr/>
        </p:nvSpPr>
        <p:spPr>
          <a:xfrm>
            <a:off x="3059358" y="-638646"/>
            <a:ext cx="7889704" cy="6735835"/>
          </a:xfrm>
          <a:custGeom>
            <a:rect b="b" l="l" r="r" t="t"/>
            <a:pathLst>
              <a:path extrusionOk="0" h="13471670" w="15779408">
                <a:moveTo>
                  <a:pt x="0" y="0"/>
                </a:moveTo>
                <a:lnTo>
                  <a:pt x="15779408" y="0"/>
                </a:lnTo>
                <a:lnTo>
                  <a:pt x="15779408" y="13471670"/>
                </a:lnTo>
                <a:lnTo>
                  <a:pt x="0" y="13471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23"/>
          <p:cNvSpPr txBox="1"/>
          <p:nvPr/>
        </p:nvSpPr>
        <p:spPr>
          <a:xfrm>
            <a:off x="419250" y="227097"/>
            <a:ext cx="750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</a:rPr>
              <a:t>Derived Topic Names and Sentiment:  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4439400" y="1031475"/>
            <a:ext cx="4133100" cy="3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1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6.	Food Quality and </a:t>
            </a:r>
            <a:r>
              <a:rPr lang="en">
                <a:solidFill>
                  <a:schemeClr val="lt1"/>
                </a:solidFill>
              </a:rPr>
              <a:t>Manager Interaction -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	Mixed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7.	Drive Thru &amp; Wait Time - Negative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8.	Food Quality &amp; Friendliness -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Positive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9.	Fase Service &amp; Staff - Positive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10.	Parking &amp; Waiting Area -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Positive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512100" y="1031475"/>
            <a:ext cx="3927300" cy="3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>
                <a:solidFill>
                  <a:schemeClr val="lt1"/>
                </a:solidFill>
              </a:rPr>
              <a:t>Service Time &amp; Friendliness -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Mixed (Positive-leaning)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>
                <a:solidFill>
                  <a:schemeClr val="lt1"/>
                </a:solidFill>
              </a:rPr>
              <a:t>Cleanliness &amp; Safety -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Mixed (Negative-leaning)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>
                <a:solidFill>
                  <a:schemeClr val="lt1"/>
                </a:solidFill>
              </a:rPr>
              <a:t>Environment &amp; Staff -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Mixed (Positive-leaning)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>
                <a:solidFill>
                  <a:schemeClr val="lt1"/>
                </a:solidFill>
              </a:rPr>
              <a:t>Wait Time - Negative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>
                <a:solidFill>
                  <a:schemeClr val="lt1"/>
                </a:solidFill>
              </a:rPr>
              <a:t>Food Quality and Wait Time-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Mixed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/>
        </p:nvSpPr>
        <p:spPr>
          <a:xfrm>
            <a:off x="453375" y="166925"/>
            <a:ext cx="8231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Impact of Negative Sentiment on McDonald’s Brand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448125" y="901700"/>
            <a:ext cx="82317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Negative customer experiences affects customer satisfaction and perception.</a:t>
            </a:r>
            <a:br>
              <a:rPr lang="en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Issues around wait time, store cleanliness, and manager interactions encourage customers to choose competitors.</a:t>
            </a:r>
            <a:br>
              <a:rPr lang="en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Negative reviews tends to amplify bad perceptions about the McDonald’s Brand.</a:t>
            </a:r>
            <a:br>
              <a:rPr lang="en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Persistent dissatisfaction leads to a decrease in customer lifetime value thus </a:t>
            </a:r>
            <a:r>
              <a:rPr lang="en" sz="1600">
                <a:solidFill>
                  <a:schemeClr val="lt1"/>
                </a:solidFill>
              </a:rPr>
              <a:t>negatively impacting revenue</a:t>
            </a:r>
            <a:r>
              <a:rPr lang="en" sz="1600">
                <a:solidFill>
                  <a:schemeClr val="lt1"/>
                </a:solidFill>
              </a:rPr>
              <a:t>.</a:t>
            </a:r>
            <a:br>
              <a:rPr lang="en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Proactive measures towards battling the negative can held to rebuild trust and increase customer retention.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4"/>
          <p:cNvSpPr/>
          <p:nvPr/>
        </p:nvSpPr>
        <p:spPr>
          <a:xfrm rot="-2050091">
            <a:off x="147031" y="-8136731"/>
            <a:ext cx="10639477" cy="9895991"/>
          </a:xfrm>
          <a:custGeom>
            <a:rect b="b" l="l" r="r" t="t"/>
            <a:pathLst>
              <a:path extrusionOk="0" h="19793467" w="21340665">
                <a:moveTo>
                  <a:pt x="0" y="0"/>
                </a:moveTo>
                <a:lnTo>
                  <a:pt x="21340665" y="0"/>
                </a:lnTo>
                <a:lnTo>
                  <a:pt x="21340665" y="19793467"/>
                </a:lnTo>
                <a:lnTo>
                  <a:pt x="0" y="19793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/>
          <p:nvPr/>
        </p:nvSpPr>
        <p:spPr>
          <a:xfrm rot="-2050091">
            <a:off x="-576656" y="-6043931"/>
            <a:ext cx="10639477" cy="9895991"/>
          </a:xfrm>
          <a:custGeom>
            <a:rect b="b" l="l" r="r" t="t"/>
            <a:pathLst>
              <a:path extrusionOk="0" h="19793467" w="21340665">
                <a:moveTo>
                  <a:pt x="0" y="0"/>
                </a:moveTo>
                <a:lnTo>
                  <a:pt x="21340665" y="0"/>
                </a:lnTo>
                <a:lnTo>
                  <a:pt x="21340665" y="19793467"/>
                </a:lnTo>
                <a:lnTo>
                  <a:pt x="0" y="19793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25"/>
          <p:cNvSpPr txBox="1"/>
          <p:nvPr/>
        </p:nvSpPr>
        <p:spPr>
          <a:xfrm>
            <a:off x="346525" y="205025"/>
            <a:ext cx="84456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Our Proposed Solution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349200" y="722825"/>
            <a:ext cx="8445600" cy="43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lt1"/>
                </a:solidFill>
              </a:rPr>
              <a:t>Negative Topics and Words:</a:t>
            </a:r>
            <a:endParaRPr b="1" sz="1500" u="sng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UcPeriod"/>
            </a:pPr>
            <a:r>
              <a:rPr lang="en">
                <a:solidFill>
                  <a:schemeClr val="lt1"/>
                </a:solidFill>
              </a:rPr>
              <a:t>Slow service/ long wait   →  “wait”, “slow” “minutes”, “line”, “waiting”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UcPeriod"/>
            </a:pPr>
            <a:r>
              <a:rPr lang="en">
                <a:solidFill>
                  <a:schemeClr val="lt1"/>
                </a:solidFill>
              </a:rPr>
              <a:t>Manager/staff issues       →  “manager”, “rude”, “told”, “bad”, “people”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UcPeriod"/>
            </a:pPr>
            <a:r>
              <a:rPr lang="en">
                <a:solidFill>
                  <a:schemeClr val="lt1"/>
                </a:solidFill>
              </a:rPr>
              <a:t>Cleanliness/safety concerns    → “dirty”, “homeless”, “location”, “clean” (Negative leaning)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UcPeriod"/>
            </a:pPr>
            <a:r>
              <a:rPr lang="en">
                <a:solidFill>
                  <a:schemeClr val="lt1"/>
                </a:solidFill>
              </a:rPr>
              <a:t>Parking/Drive-thru congestion   → “lot”, “waiting”, “window”, “minutes”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lt1"/>
                </a:solidFill>
              </a:rPr>
              <a:t>Recommendation:</a:t>
            </a:r>
            <a:endParaRPr b="1" sz="1500" u="sng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In order to resolve negative customer experiences surrounding wait times, managers should increase staffing during peak hours and further streamline order processing.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In order to handle manager and staff service issues, McDonald’s locations should implement training programs that emphasize conflict resolution skills and customer service etiquette.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Carry out more frequent lobby and parking lot inspections to prioritize store cleanliness.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Implement Customer Recovery Programs to train managers to quickly resolve negative customer experiences with goodwill gestures like a coupon or a free item.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/>
          <p:nvPr/>
        </p:nvSpPr>
        <p:spPr>
          <a:xfrm>
            <a:off x="-3103227" y="206774"/>
            <a:ext cx="10784925" cy="8971516"/>
          </a:xfrm>
          <a:custGeom>
            <a:rect b="b" l="l" r="r" t="t"/>
            <a:pathLst>
              <a:path extrusionOk="0" h="22712698" w="26629445">
                <a:moveTo>
                  <a:pt x="0" y="0"/>
                </a:moveTo>
                <a:lnTo>
                  <a:pt x="26629446" y="0"/>
                </a:lnTo>
                <a:lnTo>
                  <a:pt x="26629446" y="22712698"/>
                </a:lnTo>
                <a:lnTo>
                  <a:pt x="0" y="227126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26"/>
          <p:cNvSpPr txBox="1"/>
          <p:nvPr/>
        </p:nvSpPr>
        <p:spPr>
          <a:xfrm>
            <a:off x="488325" y="220025"/>
            <a:ext cx="79821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</a:rPr>
              <a:t>Conclusion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488325" y="1118850"/>
            <a:ext cx="7982100" cy="3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There is an overall positive sentiment around the McDonald’s brand. 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The goal is to combat any </a:t>
            </a:r>
            <a:r>
              <a:rPr lang="en" sz="1600">
                <a:solidFill>
                  <a:schemeClr val="lt1"/>
                </a:solidFill>
              </a:rPr>
              <a:t>negative</a:t>
            </a:r>
            <a:r>
              <a:rPr lang="en" sz="1600">
                <a:solidFill>
                  <a:schemeClr val="lt1"/>
                </a:solidFill>
              </a:rPr>
              <a:t> interactions as it amplifies negativity towards the McDonald’s brand.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Negative sentiment found in the sentiment analysis/topic modeling had to do mainly with wait times, manager/staff service, and store cleanliness.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Implementation of staff </a:t>
            </a:r>
            <a:r>
              <a:rPr lang="en" sz="1600">
                <a:solidFill>
                  <a:schemeClr val="lt1"/>
                </a:solidFill>
              </a:rPr>
              <a:t>training</a:t>
            </a:r>
            <a:r>
              <a:rPr lang="en" sz="1600">
                <a:solidFill>
                  <a:schemeClr val="lt1"/>
                </a:solidFill>
              </a:rPr>
              <a:t> programs to enhance customer service and conflict resolution would aid in reducing negative reviews and sentiment.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Increased staffing during peak hours could potentially help in decreasing wait times leading to increased customer satisfaction.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/>
          <p:nvPr/>
        </p:nvSpPr>
        <p:spPr>
          <a:xfrm>
            <a:off x="2201902" y="3"/>
            <a:ext cx="11512529" cy="8574915"/>
          </a:xfrm>
          <a:custGeom>
            <a:rect b="b" l="l" r="r" t="t"/>
            <a:pathLst>
              <a:path extrusionOk="0" h="27885902" w="34111196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4"/>
          <p:cNvSpPr txBox="1"/>
          <p:nvPr/>
        </p:nvSpPr>
        <p:spPr>
          <a:xfrm>
            <a:off x="293925" y="333825"/>
            <a:ext cx="84726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The Goal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293925" y="1195600"/>
            <a:ext cx="8472600" cy="3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Analyze </a:t>
            </a: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reviews to identify pivotal areas of dissatisfaction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Understand how bad experiences can lead to negative brand reputation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Utilize data-driven sentiment analysis and topic modeling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Provide insight and recommendation to improve </a:t>
            </a: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customer</a:t>
            </a: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satisfaction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/>
          <p:nvPr/>
        </p:nvSpPr>
        <p:spPr>
          <a:xfrm>
            <a:off x="2201902" y="3"/>
            <a:ext cx="11512529" cy="8574915"/>
          </a:xfrm>
          <a:custGeom>
            <a:rect b="b" l="l" r="r" t="t"/>
            <a:pathLst>
              <a:path extrusionOk="0" h="27885902" w="34111196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sp>
      <p:sp>
        <p:nvSpPr>
          <p:cNvPr id="100" name="Google Shape;100;p15"/>
          <p:cNvSpPr txBox="1"/>
          <p:nvPr/>
        </p:nvSpPr>
        <p:spPr>
          <a:xfrm>
            <a:off x="284675" y="315275"/>
            <a:ext cx="8472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Our Data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335700" y="739350"/>
            <a:ext cx="8472600" cy="3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Kaggle Dataset - McDonald’s Store Reviews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33,000 anonymous google reviews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Various U.S. store locations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Cleaned data by: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Removing stop words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Removing additional words that were not adding more value to the sentiment analysis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/>
          <p:nvPr/>
        </p:nvSpPr>
        <p:spPr>
          <a:xfrm rot="-2050091">
            <a:off x="-576656" y="-6043931"/>
            <a:ext cx="10639477" cy="9895991"/>
          </a:xfrm>
          <a:custGeom>
            <a:rect b="b" l="l" r="r" t="t"/>
            <a:pathLst>
              <a:path extrusionOk="0" h="19793467" w="21340665">
                <a:moveTo>
                  <a:pt x="0" y="0"/>
                </a:moveTo>
                <a:lnTo>
                  <a:pt x="21340665" y="0"/>
                </a:lnTo>
                <a:lnTo>
                  <a:pt x="21340665" y="19793467"/>
                </a:lnTo>
                <a:lnTo>
                  <a:pt x="0" y="19793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" name="Google Shape;107;p16"/>
          <p:cNvSpPr txBox="1"/>
          <p:nvPr/>
        </p:nvSpPr>
        <p:spPr>
          <a:xfrm>
            <a:off x="343050" y="305850"/>
            <a:ext cx="71037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Using Sentiment Analysis and Topic Modeling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64875" y="982350"/>
            <a:ext cx="8878500" cy="3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Used customer reviews to </a:t>
            </a:r>
            <a:r>
              <a:rPr lang="en" sz="1500">
                <a:solidFill>
                  <a:schemeClr val="lt1"/>
                </a:solidFill>
              </a:rPr>
              <a:t>reflect</a:t>
            </a:r>
            <a:r>
              <a:rPr lang="en" sz="1500">
                <a:solidFill>
                  <a:schemeClr val="lt1"/>
                </a:solidFill>
              </a:rPr>
              <a:t> customer perception.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Performed topic modeling to find </a:t>
            </a:r>
            <a:r>
              <a:rPr lang="en" sz="1500">
                <a:solidFill>
                  <a:schemeClr val="lt1"/>
                </a:solidFill>
              </a:rPr>
              <a:t>recurring</a:t>
            </a:r>
            <a:r>
              <a:rPr lang="en" sz="1500">
                <a:solidFill>
                  <a:schemeClr val="lt1"/>
                </a:solidFill>
              </a:rPr>
              <a:t> themes and topics, indicating “positive” or “negative” trends.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Conducted sentiment analysis to determine which direction most customer reviews were leaning.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Analyzed sentiment to pinpoint key areas of customer dissatisfaction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Made sure to minimize redundancy, and removed unnecessary descriptors and keywords like emojis, common-stop words, e.t.c.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Modeled 10 topics with 7 words per topic 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Less topics and words per topic made topics very generalized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oogle Shape;113;p17"/>
          <p:cNvCxnSpPr/>
          <p:nvPr/>
        </p:nvCxnSpPr>
        <p:spPr>
          <a:xfrm>
            <a:off x="514400" y="1318591"/>
            <a:ext cx="811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4" name="Google Shape;114;p17"/>
          <p:cNvCxnSpPr/>
          <p:nvPr/>
        </p:nvCxnSpPr>
        <p:spPr>
          <a:xfrm>
            <a:off x="514350" y="2326806"/>
            <a:ext cx="811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17"/>
          <p:cNvCxnSpPr/>
          <p:nvPr/>
        </p:nvCxnSpPr>
        <p:spPr>
          <a:xfrm>
            <a:off x="514350" y="3405858"/>
            <a:ext cx="811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p17"/>
          <p:cNvCxnSpPr/>
          <p:nvPr/>
        </p:nvCxnSpPr>
        <p:spPr>
          <a:xfrm>
            <a:off x="514350" y="4471323"/>
            <a:ext cx="8115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17"/>
          <p:cNvSpPr txBox="1"/>
          <p:nvPr/>
        </p:nvSpPr>
        <p:spPr>
          <a:xfrm>
            <a:off x="514350" y="509588"/>
            <a:ext cx="429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The Following</a:t>
            </a:r>
            <a:endParaRPr sz="700"/>
          </a:p>
        </p:txBody>
      </p:sp>
      <p:sp>
        <p:nvSpPr>
          <p:cNvPr id="118" name="Google Shape;118;p17"/>
          <p:cNvSpPr txBox="1"/>
          <p:nvPr/>
        </p:nvSpPr>
        <p:spPr>
          <a:xfrm>
            <a:off x="514363" y="4028144"/>
            <a:ext cx="4077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Recommended implementation to </a:t>
            </a:r>
            <a:r>
              <a:rPr lang="en" sz="1100">
                <a:solidFill>
                  <a:srgbClr val="FFFFFF"/>
                </a:solidFill>
              </a:rPr>
              <a:t>resolve</a:t>
            </a:r>
            <a:r>
              <a:rPr lang="en" sz="1100">
                <a:solidFill>
                  <a:srgbClr val="FFFFFF"/>
                </a:solidFill>
              </a:rPr>
              <a:t> the issues</a:t>
            </a:r>
            <a:endParaRPr sz="700"/>
          </a:p>
        </p:txBody>
      </p:sp>
      <p:sp>
        <p:nvSpPr>
          <p:cNvPr id="119" name="Google Shape;119;p17"/>
          <p:cNvSpPr txBox="1"/>
          <p:nvPr/>
        </p:nvSpPr>
        <p:spPr>
          <a:xfrm>
            <a:off x="514288" y="1590163"/>
            <a:ext cx="3398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The Findings</a:t>
            </a:r>
            <a:endParaRPr sz="700"/>
          </a:p>
        </p:txBody>
      </p:sp>
      <p:sp>
        <p:nvSpPr>
          <p:cNvPr id="120" name="Google Shape;120;p17"/>
          <p:cNvSpPr txBox="1"/>
          <p:nvPr/>
        </p:nvSpPr>
        <p:spPr>
          <a:xfrm>
            <a:off x="514338" y="1886019"/>
            <a:ext cx="4077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Highlights and breakdown of the data</a:t>
            </a:r>
            <a:endParaRPr sz="700"/>
          </a:p>
        </p:txBody>
      </p:sp>
      <p:sp>
        <p:nvSpPr>
          <p:cNvPr id="121" name="Google Shape;121;p17"/>
          <p:cNvSpPr txBox="1"/>
          <p:nvPr/>
        </p:nvSpPr>
        <p:spPr>
          <a:xfrm>
            <a:off x="514313" y="3744713"/>
            <a:ext cx="3398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Our Approach</a:t>
            </a:r>
            <a:endParaRPr sz="700"/>
          </a:p>
        </p:txBody>
      </p:sp>
      <p:sp>
        <p:nvSpPr>
          <p:cNvPr id="122" name="Google Shape;122;p17"/>
          <p:cNvSpPr txBox="1"/>
          <p:nvPr/>
        </p:nvSpPr>
        <p:spPr>
          <a:xfrm>
            <a:off x="514313" y="2662138"/>
            <a:ext cx="3398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</a:rPr>
              <a:t>Identifying the Problem</a:t>
            </a:r>
            <a:endParaRPr sz="700"/>
          </a:p>
        </p:txBody>
      </p:sp>
      <p:sp>
        <p:nvSpPr>
          <p:cNvPr id="123" name="Google Shape;123;p17"/>
          <p:cNvSpPr txBox="1"/>
          <p:nvPr/>
        </p:nvSpPr>
        <p:spPr>
          <a:xfrm>
            <a:off x="514375" y="2947656"/>
            <a:ext cx="4077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Models used and results</a:t>
            </a:r>
            <a:endParaRPr sz="700"/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b="9084" l="17101" r="11759" t="12533"/>
          <a:stretch/>
        </p:blipFill>
        <p:spPr>
          <a:xfrm>
            <a:off x="7614906" y="1418899"/>
            <a:ext cx="732982" cy="8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 rotWithShape="1">
          <a:blip r:embed="rId4">
            <a:alphaModFix/>
          </a:blip>
          <a:srcRect b="18057" l="20508" r="19543" t="13123"/>
          <a:stretch/>
        </p:blipFill>
        <p:spPr>
          <a:xfrm>
            <a:off x="7689500" y="2487012"/>
            <a:ext cx="583790" cy="758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5">
            <a:alphaModFix/>
          </a:blip>
          <a:srcRect b="20756" l="26028" r="25401" t="13119"/>
          <a:stretch/>
        </p:blipFill>
        <p:spPr>
          <a:xfrm>
            <a:off x="7689500" y="3488293"/>
            <a:ext cx="583801" cy="900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2201902" y="3"/>
            <a:ext cx="11512529" cy="8574915"/>
          </a:xfrm>
          <a:custGeom>
            <a:rect b="b" l="l" r="r" t="t"/>
            <a:pathLst>
              <a:path extrusionOk="0" h="27885902" w="34111196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18"/>
          <p:cNvSpPr txBox="1"/>
          <p:nvPr/>
        </p:nvSpPr>
        <p:spPr>
          <a:xfrm>
            <a:off x="514350" y="3629905"/>
            <a:ext cx="8115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500">
                <a:solidFill>
                  <a:srgbClr val="FFFFFF"/>
                </a:solidFill>
              </a:rPr>
              <a:t>The Findings</a:t>
            </a:r>
            <a:endParaRPr sz="700"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/>
        </p:nvSpPr>
        <p:spPr>
          <a:xfrm>
            <a:off x="1585188" y="-233617"/>
            <a:ext cx="7332159" cy="6253721"/>
          </a:xfrm>
          <a:custGeom>
            <a:rect b="b" l="l" r="r" t="t"/>
            <a:pathLst>
              <a:path extrusionOk="0" h="12507441" w="14664318">
                <a:moveTo>
                  <a:pt x="0" y="0"/>
                </a:moveTo>
                <a:lnTo>
                  <a:pt x="14664318" y="0"/>
                </a:lnTo>
                <a:lnTo>
                  <a:pt x="14664318" y="12507441"/>
                </a:lnTo>
                <a:lnTo>
                  <a:pt x="0" y="125074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38" name="Google Shape;138;p19"/>
          <p:cNvPicPr preferRelativeResize="0"/>
          <p:nvPr/>
        </p:nvPicPr>
        <p:blipFill rotWithShape="1">
          <a:blip r:embed="rId4">
            <a:alphaModFix/>
          </a:blip>
          <a:srcRect b="3514" l="10908" r="10893" t="3514"/>
          <a:stretch/>
        </p:blipFill>
        <p:spPr>
          <a:xfrm>
            <a:off x="1111175" y="0"/>
            <a:ext cx="692166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/>
          <p:nvPr/>
        </p:nvSpPr>
        <p:spPr>
          <a:xfrm>
            <a:off x="1585188" y="-233617"/>
            <a:ext cx="7332159" cy="6253721"/>
          </a:xfrm>
          <a:custGeom>
            <a:rect b="b" l="l" r="r" t="t"/>
            <a:pathLst>
              <a:path extrusionOk="0" h="12507441" w="14664318">
                <a:moveTo>
                  <a:pt x="0" y="0"/>
                </a:moveTo>
                <a:lnTo>
                  <a:pt x="14664318" y="0"/>
                </a:lnTo>
                <a:lnTo>
                  <a:pt x="14664318" y="12507441"/>
                </a:lnTo>
                <a:lnTo>
                  <a:pt x="0" y="125074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4" name="Google Shape;144;p20"/>
          <p:cNvPicPr preferRelativeResize="0"/>
          <p:nvPr/>
        </p:nvPicPr>
        <p:blipFill rotWithShape="1">
          <a:blip r:embed="rId4">
            <a:alphaModFix/>
          </a:blip>
          <a:srcRect b="3419" l="11449" r="11294" t="3419"/>
          <a:stretch/>
        </p:blipFill>
        <p:spPr>
          <a:xfrm>
            <a:off x="1159600" y="0"/>
            <a:ext cx="68248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1585188" y="-233617"/>
            <a:ext cx="7332159" cy="6253721"/>
          </a:xfrm>
          <a:custGeom>
            <a:rect b="b" l="l" r="r" t="t"/>
            <a:pathLst>
              <a:path extrusionOk="0" h="12507441" w="14664318">
                <a:moveTo>
                  <a:pt x="0" y="0"/>
                </a:moveTo>
                <a:lnTo>
                  <a:pt x="14664318" y="0"/>
                </a:lnTo>
                <a:lnTo>
                  <a:pt x="14664318" y="12507441"/>
                </a:lnTo>
                <a:lnTo>
                  <a:pt x="0" y="125074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50" name="Google Shape;150;p21"/>
          <p:cNvPicPr preferRelativeResize="0"/>
          <p:nvPr/>
        </p:nvPicPr>
        <p:blipFill rotWithShape="1">
          <a:blip r:embed="rId4">
            <a:alphaModFix/>
          </a:blip>
          <a:srcRect b="3422" l="11451" r="11071" t="4326"/>
          <a:stretch/>
        </p:blipFill>
        <p:spPr>
          <a:xfrm>
            <a:off x="1116200" y="0"/>
            <a:ext cx="69115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